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1" r:id="rId2"/>
    <p:sldId id="335" r:id="rId3"/>
    <p:sldId id="336" r:id="rId4"/>
    <p:sldId id="372" r:id="rId5"/>
    <p:sldId id="337" r:id="rId6"/>
    <p:sldId id="345" r:id="rId7"/>
    <p:sldId id="346" r:id="rId8"/>
    <p:sldId id="373" r:id="rId9"/>
    <p:sldId id="353" r:id="rId10"/>
    <p:sldId id="347" r:id="rId11"/>
    <p:sldId id="348" r:id="rId12"/>
    <p:sldId id="349" r:id="rId13"/>
    <p:sldId id="354" r:id="rId14"/>
    <p:sldId id="359" r:id="rId15"/>
    <p:sldId id="360" r:id="rId16"/>
    <p:sldId id="361" r:id="rId17"/>
    <p:sldId id="362" r:id="rId18"/>
    <p:sldId id="374" r:id="rId19"/>
    <p:sldId id="375" r:id="rId20"/>
    <p:sldId id="376" r:id="rId21"/>
    <p:sldId id="377" r:id="rId22"/>
    <p:sldId id="358" r:id="rId23"/>
    <p:sldId id="339" r:id="rId24"/>
    <p:sldId id="355" r:id="rId25"/>
    <p:sldId id="313" r:id="rId26"/>
    <p:sldId id="340" r:id="rId27"/>
    <p:sldId id="341" r:id="rId28"/>
    <p:sldId id="342" r:id="rId29"/>
    <p:sldId id="343" r:id="rId30"/>
    <p:sldId id="344" r:id="rId31"/>
    <p:sldId id="378" r:id="rId32"/>
    <p:sldId id="379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17" r:id="rId41"/>
    <p:sldId id="310" r:id="rId42"/>
    <p:sldId id="318" r:id="rId43"/>
    <p:sldId id="319" r:id="rId44"/>
    <p:sldId id="321" r:id="rId45"/>
    <p:sldId id="363" r:id="rId46"/>
    <p:sldId id="322" r:id="rId47"/>
    <p:sldId id="320" r:id="rId48"/>
    <p:sldId id="323" r:id="rId49"/>
    <p:sldId id="324" r:id="rId50"/>
    <p:sldId id="325" r:id="rId51"/>
    <p:sldId id="326" r:id="rId52"/>
    <p:sldId id="327" r:id="rId53"/>
    <p:sldId id="356" r:id="rId54"/>
    <p:sldId id="364" r:id="rId55"/>
    <p:sldId id="357" r:id="rId56"/>
    <p:sldId id="350" r:id="rId57"/>
    <p:sldId id="351" r:id="rId58"/>
    <p:sldId id="352" r:id="rId59"/>
    <p:sldId id="365" r:id="rId60"/>
    <p:sldId id="366" r:id="rId61"/>
    <p:sldId id="367" r:id="rId62"/>
    <p:sldId id="368" r:id="rId63"/>
    <p:sldId id="369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84C6F8"/>
    <a:srgbClr val="0D7DD5"/>
    <a:srgbClr val="24282D"/>
    <a:srgbClr val="BBBBBB"/>
    <a:srgbClr val="79AC2B"/>
    <a:srgbClr val="76B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A0C20-8828-47E5-BBC7-A1B64BD57DBF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23501-7D84-45A7-9B61-15C837E5505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129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705100"/>
            <a:ext cx="12192000" cy="3530600"/>
          </a:xfrm>
          <a:prstGeom prst="rect">
            <a:avLst/>
          </a:prstGeom>
          <a:solidFill>
            <a:srgbClr val="79A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2933700"/>
            <a:ext cx="8610600" cy="1646238"/>
          </a:xfrm>
        </p:spPr>
        <p:txBody>
          <a:bodyPr anchor="t" anchorCtr="0">
            <a:normAutofit/>
          </a:bodyPr>
          <a:lstStyle>
            <a:lvl1pPr algn="l">
              <a:defRPr sz="4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400" y="4579938"/>
            <a:ext cx="8610600" cy="1655762"/>
          </a:xfrm>
        </p:spPr>
        <p:txBody>
          <a:bodyPr/>
          <a:lstStyle>
            <a:lvl1pPr marL="0" indent="0" algn="l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329C36A-F9E6-4843-A135-153B7C5AEBE5}" type="datetimeFigureOut">
              <a:rPr lang="de-AT" smtClean="0"/>
              <a:pPr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203FF43-B991-45D8-92B9-339636C5539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4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3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8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5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7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2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14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24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C36A-F9E6-4843-A135-153B7C5AEBE5}" type="datetimeFigureOut">
              <a:rPr lang="de-AT" smtClean="0"/>
              <a:t>11.01.2017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library/windows/apps/hh465424.asp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.windows.com/en-us/design/asse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de-de/library/windows/apps/dn958437.asp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library/windows/apps/dn958435.aspx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sdn.microsoft.com/en-us/library/windows/apps/dn958435.aspx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58435.aspx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sdn.microsoft.com/en-us/library/windows/apps/dn958435.aspx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mt243287.aspx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orangeacid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yncfusion.com/downloads/metro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0798" y="192917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The value of design </a:t>
            </a:r>
            <a:br>
              <a:rPr lang="en-US" sz="4400" dirty="0"/>
            </a:br>
            <a:r>
              <a:rPr lang="en-US" sz="4400" dirty="0"/>
              <a:t>has changed:</a:t>
            </a:r>
          </a:p>
          <a:p>
            <a:pPr marL="0" indent="0" algn="ctr">
              <a:buNone/>
            </a:pPr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from luxury to critical</a:t>
            </a:r>
            <a:endParaRPr lang="de-AT" sz="4400" dirty="0"/>
          </a:p>
        </p:txBody>
      </p:sp>
      <p:sp>
        <p:nvSpPr>
          <p:cNvPr id="4" name="Textfeld 3"/>
          <p:cNvSpPr txBox="1"/>
          <p:nvPr/>
        </p:nvSpPr>
        <p:spPr>
          <a:xfrm>
            <a:off x="2476556" y="1662454"/>
            <a:ext cx="7152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“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956473" y="2997280"/>
            <a:ext cx="7296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„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642579" y="5900909"/>
            <a:ext cx="520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dirty="0"/>
              <a:t>-</a:t>
            </a:r>
            <a:r>
              <a:rPr lang="de-AT" dirty="0" err="1"/>
              <a:t>Surya</a:t>
            </a:r>
            <a:r>
              <a:rPr lang="de-AT" dirty="0"/>
              <a:t> </a:t>
            </a:r>
            <a:r>
              <a:rPr lang="de-AT" dirty="0" err="1"/>
              <a:t>Vanka</a:t>
            </a:r>
            <a:r>
              <a:rPr lang="de-AT" dirty="0"/>
              <a:t>, </a:t>
            </a:r>
            <a:r>
              <a:rPr lang="de-AT" dirty="0" err="1"/>
              <a:t>Director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 Experience, Microsoft</a:t>
            </a:r>
          </a:p>
          <a:p>
            <a:pPr algn="r"/>
            <a:r>
              <a:rPr lang="de-DE" dirty="0"/>
              <a:t>2007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04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Tiles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8525"/>
          </a:xfrm>
        </p:spPr>
        <p:txBody>
          <a:bodyPr>
            <a:normAutofit/>
          </a:bodyPr>
          <a:lstStyle/>
          <a:p>
            <a:r>
              <a:rPr lang="de-AT" dirty="0"/>
              <a:t>Icons 2.0</a:t>
            </a:r>
          </a:p>
          <a:p>
            <a:r>
              <a:rPr lang="de-AT" dirty="0"/>
              <a:t>4 verschiedene Größen</a:t>
            </a:r>
          </a:p>
          <a:p>
            <a:pPr lvl="1"/>
            <a:r>
              <a:rPr lang="de-AT" dirty="0"/>
              <a:t>Klein, Mittel, Breit, Groß</a:t>
            </a:r>
          </a:p>
          <a:p>
            <a:r>
              <a:rPr lang="de-AT" dirty="0"/>
              <a:t>Verschiedene (auch wechselnde)</a:t>
            </a:r>
            <a:br>
              <a:rPr lang="de-AT" dirty="0"/>
            </a:br>
            <a:r>
              <a:rPr lang="de-AT" dirty="0"/>
              <a:t>Visualisierungen möglich</a:t>
            </a:r>
          </a:p>
          <a:p>
            <a:r>
              <a:rPr lang="de-DE" dirty="0"/>
              <a:t>Aktualisierung durch</a:t>
            </a:r>
          </a:p>
          <a:p>
            <a:pPr lvl="1"/>
            <a:r>
              <a:rPr lang="de-DE" dirty="0"/>
              <a:t>API-Aufruf</a:t>
            </a:r>
          </a:p>
          <a:p>
            <a:pPr lvl="1"/>
            <a:r>
              <a:rPr lang="de-DE" dirty="0" err="1"/>
              <a:t>Scheduled</a:t>
            </a:r>
            <a:r>
              <a:rPr lang="de-DE" dirty="0"/>
              <a:t> (geplant)</a:t>
            </a:r>
          </a:p>
          <a:p>
            <a:pPr lvl="1"/>
            <a:r>
              <a:rPr lang="de-DE" dirty="0"/>
              <a:t>Periodisch</a:t>
            </a:r>
          </a:p>
          <a:p>
            <a:pPr lvl="1"/>
            <a:r>
              <a:rPr lang="de-DE" dirty="0"/>
              <a:t>Push </a:t>
            </a:r>
            <a:r>
              <a:rPr lang="de-DE" dirty="0" err="1"/>
              <a:t>Notifications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537" y="1528762"/>
            <a:ext cx="30765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Tiles</a:t>
            </a:r>
            <a:r>
              <a:rPr lang="de-DE" dirty="0"/>
              <a:t>, Toasts, </a:t>
            </a:r>
            <a:r>
              <a:rPr lang="de-DE" dirty="0" err="1"/>
              <a:t>Notifications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„Legacy Templates“: mehr als 80 Templates zur Auswahl</a:t>
            </a:r>
          </a:p>
          <a:p>
            <a:r>
              <a:rPr lang="de-DE" dirty="0"/>
              <a:t>Feedback: „</a:t>
            </a:r>
            <a:r>
              <a:rPr lang="de-DE" dirty="0" err="1"/>
              <a:t>Please</a:t>
            </a:r>
            <a:r>
              <a:rPr lang="de-DE" dirty="0"/>
              <a:t>…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templates</a:t>
            </a:r>
            <a:r>
              <a:rPr lang="de-DE" dirty="0"/>
              <a:t>.“</a:t>
            </a:r>
          </a:p>
          <a:p>
            <a:r>
              <a:rPr lang="de-DE" dirty="0"/>
              <a:t>Adaptive </a:t>
            </a:r>
            <a:r>
              <a:rPr lang="de-DE" dirty="0" err="1"/>
              <a:t>Tile</a:t>
            </a:r>
            <a:r>
              <a:rPr lang="de-DE" dirty="0"/>
              <a:t> Templates: freie(</a:t>
            </a:r>
            <a:r>
              <a:rPr lang="de-DE" dirty="0" err="1"/>
              <a:t>re</a:t>
            </a:r>
            <a:r>
              <a:rPr lang="de-DE" dirty="0"/>
              <a:t>) Definition des Contents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425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Adaptive </a:t>
            </a:r>
            <a:r>
              <a:rPr lang="de-DE" dirty="0" err="1"/>
              <a:t>Tile</a:t>
            </a:r>
            <a:r>
              <a:rPr lang="de-DE" dirty="0"/>
              <a:t> Templates</a:t>
            </a:r>
            <a:endParaRPr lang="de-AT" dirty="0"/>
          </a:p>
        </p:txBody>
      </p:sp>
      <p:sp>
        <p:nvSpPr>
          <p:cNvPr id="4" name="Group XML"/>
          <p:cNvSpPr txBox="1"/>
          <p:nvPr/>
        </p:nvSpPr>
        <p:spPr>
          <a:xfrm>
            <a:off x="6085201" y="1764744"/>
            <a:ext cx="5800306" cy="45273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&lt;tile&gt;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&lt;binding template="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TileMedium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hint-style="subtitle"&gt;John Doe&lt;/text&gt;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hint-style="subtle"&gt;Photos from our trip&lt;/text&gt;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hint-style="subtle"&gt;Thought you might like to see all of&lt;/text&gt;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&lt;/subgroup&gt;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hint-style="subtitle"&gt;Jane Doe&lt;/text&gt;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hint-style="subtle"&gt;Questions about your blog&lt;/text&gt;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&lt;text hint-style="subtle"&gt;Have you ever considered writing a&lt;/text&gt;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&lt;/subgroup&gt;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&lt;/group&gt;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&lt;/binding&gt;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&lt;/tile&gt;</a:t>
            </a:r>
          </a:p>
        </p:txBody>
      </p:sp>
      <p:grpSp>
        <p:nvGrpSpPr>
          <p:cNvPr id="5" name="Group Image"/>
          <p:cNvGrpSpPr/>
          <p:nvPr/>
        </p:nvGrpSpPr>
        <p:grpSpPr>
          <a:xfrm>
            <a:off x="350520" y="2575537"/>
            <a:ext cx="5191874" cy="2572974"/>
            <a:chOff x="214311" y="3215107"/>
            <a:chExt cx="5777778" cy="2863335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11" y="3215107"/>
              <a:ext cx="5777778" cy="2590476"/>
            </a:xfrm>
            <a:prstGeom prst="rect">
              <a:avLst/>
            </a:prstGeom>
          </p:spPr>
        </p:pic>
        <p:grpSp>
          <p:nvGrpSpPr>
            <p:cNvPr id="7" name="Group 13"/>
            <p:cNvGrpSpPr/>
            <p:nvPr/>
          </p:nvGrpSpPr>
          <p:grpSpPr>
            <a:xfrm>
              <a:off x="380250" y="5815123"/>
              <a:ext cx="5451115" cy="263319"/>
              <a:chOff x="380250" y="5662722"/>
              <a:chExt cx="5451115" cy="263319"/>
            </a:xfrm>
          </p:grpSpPr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380250" y="5662722"/>
                <a:ext cx="936921" cy="26331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07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Min. Med Size</a:t>
                </a:r>
              </a:p>
            </p:txBody>
          </p:sp>
          <p:sp>
            <p:nvSpPr>
              <p:cNvPr id="9" name="Subtitle 2"/>
              <p:cNvSpPr txBox="1">
                <a:spLocks/>
              </p:cNvSpPr>
              <p:nvPr/>
            </p:nvSpPr>
            <p:spPr>
              <a:xfrm>
                <a:off x="4920343" y="5662722"/>
                <a:ext cx="911022" cy="26331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07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Max Med. Size</a:t>
                </a:r>
              </a:p>
            </p:txBody>
          </p:sp>
          <p:cxnSp>
            <p:nvCxnSpPr>
              <p:cNvPr id="10" name="Straight Arrow Connector 12"/>
              <p:cNvCxnSpPr/>
              <p:nvPr/>
            </p:nvCxnSpPr>
            <p:spPr>
              <a:xfrm>
                <a:off x="1284513" y="5717152"/>
                <a:ext cx="3603172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/>
          <p:cNvSpPr txBox="1"/>
          <p:nvPr/>
        </p:nvSpPr>
        <p:spPr>
          <a:xfrm>
            <a:off x="499632" y="629213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NuGet</a:t>
            </a:r>
            <a:r>
              <a:rPr lang="de-DE" dirty="0"/>
              <a:t>-Tipp: NotificationsExtensions.Win10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9215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</p:spTree>
    <p:extLst>
      <p:ext uri="{BB962C8B-B14F-4D97-AF65-F5344CB8AC3E}">
        <p14:creationId xmlns:p14="http://schemas.microsoft.com/office/powerpoint/2010/main" val="10134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 Experience Guidelines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Konsistentes Layout über alle Plattformen hinweg</a:t>
            </a:r>
          </a:p>
          <a:p>
            <a:pPr lvl="1"/>
            <a:r>
              <a:rPr lang="de-AT" dirty="0"/>
              <a:t>„Fühlt sich gleich an“</a:t>
            </a:r>
          </a:p>
          <a:p>
            <a:pPr lvl="1"/>
            <a:r>
              <a:rPr lang="de-AT" dirty="0"/>
              <a:t>Angepasst für jede Plattform</a:t>
            </a:r>
          </a:p>
          <a:p>
            <a:r>
              <a:rPr lang="de-AT" dirty="0"/>
              <a:t>Deutlich mehr Freiräume im Vergleich zu früher</a:t>
            </a:r>
          </a:p>
          <a:p>
            <a:r>
              <a:rPr lang="de-AT" dirty="0"/>
              <a:t>Neue / geänderte Steuerelemente</a:t>
            </a:r>
          </a:p>
          <a:p>
            <a:pPr lvl="1"/>
            <a:r>
              <a:rPr lang="de-AT" dirty="0"/>
              <a:t>Runde Bilder</a:t>
            </a:r>
          </a:p>
          <a:p>
            <a:pPr lvl="1"/>
            <a:r>
              <a:rPr lang="de-AT" dirty="0"/>
              <a:t>Hamburger-Icon</a:t>
            </a:r>
          </a:p>
          <a:p>
            <a:pPr lvl="1"/>
            <a:r>
              <a:rPr lang="de-AT" dirty="0" err="1"/>
              <a:t>Charms</a:t>
            </a:r>
            <a:r>
              <a:rPr lang="de-AT" dirty="0"/>
              <a:t>-Leiste</a:t>
            </a:r>
          </a:p>
          <a:p>
            <a:pPr lvl="1"/>
            <a:r>
              <a:rPr lang="de-AT" dirty="0" err="1"/>
              <a:t>Application</a:t>
            </a:r>
            <a:r>
              <a:rPr lang="de-AT" dirty="0"/>
              <a:t> Bar</a:t>
            </a:r>
          </a:p>
        </p:txBody>
      </p:sp>
    </p:spTree>
    <p:extLst>
      <p:ext uri="{BB962C8B-B14F-4D97-AF65-F5344CB8AC3E}">
        <p14:creationId xmlns:p14="http://schemas.microsoft.com/office/powerpoint/2010/main" val="30666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75958" cy="690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60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275956" cy="690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16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3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Application</a:t>
            </a:r>
            <a:r>
              <a:rPr lang="de-AT" dirty="0"/>
              <a:t> Bar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Application</a:t>
            </a:r>
            <a:r>
              <a:rPr lang="de-AT" dirty="0"/>
              <a:t> Bar deutlich in den Hintergrund gerückt</a:t>
            </a:r>
          </a:p>
          <a:p>
            <a:r>
              <a:rPr lang="de-AT" dirty="0"/>
              <a:t>Nur über ein Hamburger-Icon in der Titelleiste aufzurufen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10296"/>
            <a:ext cx="673015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Hamburger-Icon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Zusätzliche Menü-Möglichkeit</a:t>
            </a:r>
          </a:p>
          <a:p>
            <a:r>
              <a:rPr lang="de-AT" dirty="0"/>
              <a:t>Ersatz für </a:t>
            </a:r>
            <a:r>
              <a:rPr lang="de-AT" dirty="0" err="1"/>
              <a:t>Swipe</a:t>
            </a:r>
            <a:r>
              <a:rPr lang="de-AT" dirty="0"/>
              <a:t>-Geste am Phone?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44" y="1825624"/>
            <a:ext cx="2615570" cy="46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0" y="302003"/>
            <a:ext cx="9726201" cy="62539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00" y="302003"/>
            <a:ext cx="9735402" cy="63253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2" y="302003"/>
            <a:ext cx="11677477" cy="63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4449" r="66142"/>
          <a:stretch/>
        </p:blipFill>
        <p:spPr>
          <a:xfrm>
            <a:off x="-627" y="304800"/>
            <a:ext cx="412812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Kreis statt Rechteck.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74100" cy="49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10 Design Guidelines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Detaillierte Hinweise, Beschreibungen, Beispiele unter</a:t>
            </a:r>
            <a:br>
              <a:rPr lang="de-DE" dirty="0"/>
            </a:br>
            <a:r>
              <a:rPr lang="de-DE" dirty="0">
                <a:hlinkClick r:id="rId2"/>
              </a:rPr>
              <a:t>https://msdn.microsoft.com/library/windows/apps/hh465424.aspx</a:t>
            </a:r>
            <a:endParaRPr lang="de-DE" dirty="0"/>
          </a:p>
          <a:p>
            <a:pPr lvl="1"/>
            <a:r>
              <a:rPr lang="de-DE" dirty="0" err="1"/>
              <a:t>zB</a:t>
            </a:r>
            <a:r>
              <a:rPr lang="de-DE" dirty="0"/>
              <a:t> Animationen, Suche, Formularlayout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860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Downloads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Vorlagen für</a:t>
            </a:r>
          </a:p>
          <a:p>
            <a:r>
              <a:rPr lang="de-DE" dirty="0"/>
              <a:t>PowerPoint</a:t>
            </a:r>
          </a:p>
          <a:p>
            <a:r>
              <a:rPr lang="de-DE" dirty="0"/>
              <a:t>Adobe Illustrator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https://dev.windows.com/en-us/design/assets</a:t>
            </a:r>
            <a:endParaRPr lang="de-DE" dirty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7" y="1133475"/>
            <a:ext cx="3419475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8530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Smartphones und </a:t>
            </a:r>
            <a:r>
              <a:rPr lang="de-DE" dirty="0" err="1"/>
              <a:t>Phablets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9152"/>
          </a:xfrm>
        </p:spPr>
        <p:txBody>
          <a:bodyPr/>
          <a:lstStyle/>
          <a:p>
            <a:r>
              <a:rPr lang="de-DE" dirty="0"/>
              <a:t>4-5 Zoll, </a:t>
            </a:r>
            <a:r>
              <a:rPr lang="de-DE" dirty="0" err="1"/>
              <a:t>Phablets</a:t>
            </a:r>
            <a:r>
              <a:rPr lang="de-DE" dirty="0"/>
              <a:t> bis zu 7 Zoll</a:t>
            </a:r>
          </a:p>
          <a:p>
            <a:r>
              <a:rPr lang="de-DE" dirty="0"/>
              <a:t>Typische Verwendung</a:t>
            </a:r>
          </a:p>
          <a:p>
            <a:pPr lvl="1"/>
            <a:r>
              <a:rPr lang="de-DE" dirty="0"/>
              <a:t>Meist im Hochformat</a:t>
            </a:r>
          </a:p>
          <a:p>
            <a:pPr lvl="1"/>
            <a:r>
              <a:rPr lang="de-DE" dirty="0"/>
              <a:t>Meist nur von einer Person (Besitzer)</a:t>
            </a:r>
          </a:p>
          <a:p>
            <a:pPr lvl="1"/>
            <a:r>
              <a:rPr lang="de-DE" dirty="0"/>
              <a:t>Meist in Reichweite</a:t>
            </a:r>
          </a:p>
          <a:p>
            <a:pPr lvl="1"/>
            <a:r>
              <a:rPr lang="de-DE" dirty="0"/>
              <a:t>Kürzere Zeiträume</a:t>
            </a:r>
          </a:p>
          <a:p>
            <a:pPr lvl="1"/>
            <a:r>
              <a:rPr lang="de-DE" dirty="0"/>
              <a:t>Mehr Anzeige, weniger Eingabe</a:t>
            </a:r>
          </a:p>
          <a:p>
            <a:r>
              <a:rPr lang="de-DE" dirty="0"/>
              <a:t>Benutzeroberfläche</a:t>
            </a:r>
          </a:p>
          <a:p>
            <a:pPr lvl="1"/>
            <a:r>
              <a:rPr lang="de-DE" dirty="0"/>
              <a:t>Drilldown-Menüs</a:t>
            </a:r>
          </a:p>
          <a:p>
            <a:pPr lvl="1"/>
            <a:r>
              <a:rPr lang="de-DE" dirty="0"/>
              <a:t>Achtung auf Bildschirmtastatur</a:t>
            </a:r>
          </a:p>
          <a:p>
            <a:pPr lvl="1"/>
            <a:r>
              <a:rPr lang="de-DE" dirty="0"/>
              <a:t>ev. Hardware-Buttons für Zurück-Navigation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2"/>
              </a:rPr>
              <a:t>https://msdn.microsoft.com/de-de/library/windows/apps/dn958437.aspx</a:t>
            </a:r>
            <a:r>
              <a:rPr lang="de-DE" sz="1400" dirty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3341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Tablets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 bis 13 Zoll</a:t>
            </a:r>
          </a:p>
          <a:p>
            <a:r>
              <a:rPr lang="de-DE" dirty="0"/>
              <a:t>Typische Verwendung</a:t>
            </a:r>
          </a:p>
          <a:p>
            <a:pPr lvl="1"/>
            <a:r>
              <a:rPr lang="de-DE" dirty="0"/>
              <a:t>ca. 80 % vom Besitzer, 20 % von anderen</a:t>
            </a:r>
          </a:p>
          <a:p>
            <a:pPr lvl="1"/>
            <a:r>
              <a:rPr lang="de-DE" dirty="0"/>
              <a:t>„Couch-Gerät“</a:t>
            </a:r>
          </a:p>
          <a:p>
            <a:pPr lvl="1"/>
            <a:r>
              <a:rPr lang="de-DE" dirty="0"/>
              <a:t>Längerer Nutzungszeitraum</a:t>
            </a:r>
          </a:p>
          <a:p>
            <a:pPr lvl="1"/>
            <a:r>
              <a:rPr lang="de-DE" dirty="0"/>
              <a:t>Wenig Texteingabe</a:t>
            </a:r>
          </a:p>
          <a:p>
            <a:r>
              <a:rPr lang="de-DE" dirty="0"/>
              <a:t>Benutzeroberfläche</a:t>
            </a:r>
          </a:p>
          <a:p>
            <a:pPr lvl="1"/>
            <a:r>
              <a:rPr lang="de-DE" dirty="0"/>
              <a:t>2-spaltiges Design möglich</a:t>
            </a:r>
          </a:p>
          <a:p>
            <a:pPr lvl="1"/>
            <a:r>
              <a:rPr lang="de-DE" dirty="0"/>
              <a:t>Zurück-Schaltfläche in der Navigationsleiste</a:t>
            </a:r>
          </a:p>
          <a:p>
            <a:pPr lvl="1"/>
            <a:r>
              <a:rPr lang="de-DE" dirty="0"/>
              <a:t>ev. Eingabestift, Maus, Tastatur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2"/>
              </a:rPr>
              <a:t>https://msdn.microsoft.com/de-de/library/windows/apps/dn958437.aspx</a:t>
            </a:r>
            <a:r>
              <a:rPr lang="de-DE" sz="1400" dirty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291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PCs und Laptops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13 Zoll und größer</a:t>
            </a:r>
          </a:p>
          <a:p>
            <a:r>
              <a:rPr lang="de-DE" dirty="0"/>
              <a:t>Typische Verwendung</a:t>
            </a:r>
          </a:p>
          <a:p>
            <a:pPr lvl="1"/>
            <a:r>
              <a:rPr lang="de-DE" dirty="0"/>
              <a:t>Lange Nutzungszeiträume</a:t>
            </a:r>
          </a:p>
          <a:p>
            <a:pPr lvl="1"/>
            <a:r>
              <a:rPr lang="de-DE" dirty="0"/>
              <a:t>Mehrere Apps parallel</a:t>
            </a:r>
          </a:p>
          <a:p>
            <a:r>
              <a:rPr lang="de-DE" dirty="0"/>
              <a:t>Benutzeroberfläche</a:t>
            </a:r>
          </a:p>
          <a:p>
            <a:pPr lvl="1"/>
            <a:r>
              <a:rPr lang="de-DE" dirty="0"/>
              <a:t>Fensteransicht: Größe kann vom Benutzer bestimmt werden</a:t>
            </a:r>
          </a:p>
          <a:p>
            <a:pPr lvl="1"/>
            <a:r>
              <a:rPr lang="de-DE" dirty="0"/>
              <a:t>1-3 Spalten</a:t>
            </a:r>
          </a:p>
          <a:p>
            <a:pPr lvl="1"/>
            <a:r>
              <a:rPr lang="de-DE" dirty="0"/>
              <a:t>Zurück-Schaltfläche in der Titelleiste</a:t>
            </a:r>
          </a:p>
          <a:p>
            <a:pPr lvl="1"/>
            <a:r>
              <a:rPr lang="de-DE" dirty="0"/>
              <a:t>Maus, Tastatur, ev. Touch, selten Gamepads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2"/>
              </a:rPr>
              <a:t>https://msdn.microsoft.com/de-de/library/windows/apps/dn958437.aspx</a:t>
            </a:r>
            <a:r>
              <a:rPr lang="de-DE" sz="1400" dirty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3401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Surface Hub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55 und 84 Zoll</a:t>
            </a:r>
          </a:p>
          <a:p>
            <a:r>
              <a:rPr lang="de-DE" dirty="0"/>
              <a:t>Typische Verwendung</a:t>
            </a:r>
          </a:p>
          <a:p>
            <a:pPr lvl="1"/>
            <a:r>
              <a:rPr lang="de-DE" dirty="0"/>
              <a:t>Gemeinsame Nutzung mehrerer Personen</a:t>
            </a:r>
          </a:p>
          <a:p>
            <a:pPr lvl="1"/>
            <a:r>
              <a:rPr lang="de-DE" dirty="0"/>
              <a:t>Nicht mobil</a:t>
            </a:r>
          </a:p>
          <a:p>
            <a:r>
              <a:rPr lang="de-DE" dirty="0"/>
              <a:t>Bildschirmoberfläche</a:t>
            </a:r>
          </a:p>
          <a:p>
            <a:pPr lvl="1"/>
            <a:r>
              <a:rPr lang="de-DE" dirty="0"/>
              <a:t>Meist Fullscreen, ev. angedockt</a:t>
            </a:r>
          </a:p>
          <a:p>
            <a:pPr lvl="1"/>
            <a:r>
              <a:rPr lang="de-DE" dirty="0"/>
              <a:t>Touch- und Stifteingabe, ev. Maus, Tastatur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2"/>
              </a:rPr>
              <a:t>https://msdn.microsoft.com/de-de/library/windows/apps/dn958437.aspx</a:t>
            </a:r>
            <a:r>
              <a:rPr lang="de-DE" sz="1400" dirty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8105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081087"/>
            <a:ext cx="8963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3,5 Zoll oder kleiner, teilweise kein Screen</a:t>
            </a:r>
          </a:p>
          <a:p>
            <a:r>
              <a:rPr lang="de-DE" dirty="0"/>
              <a:t>Typische Verwendung</a:t>
            </a:r>
          </a:p>
          <a:p>
            <a:pPr lvl="1"/>
            <a:r>
              <a:rPr lang="de-DE" dirty="0"/>
              <a:t>Seltene Interaktion </a:t>
            </a:r>
          </a:p>
          <a:p>
            <a:pPr lvl="1"/>
            <a:r>
              <a:rPr lang="de-DE" dirty="0"/>
              <a:t>Übertragung von Sensorwerten ohne Benutzerinteraktion</a:t>
            </a:r>
          </a:p>
          <a:p>
            <a:pPr lvl="1"/>
            <a:r>
              <a:rPr lang="de-DE" dirty="0"/>
              <a:t>Nur eine App kann ausgeführt werden</a:t>
            </a:r>
          </a:p>
          <a:p>
            <a:r>
              <a:rPr lang="de-DE" dirty="0"/>
              <a:t>Benutzeroberfläche</a:t>
            </a:r>
          </a:p>
          <a:p>
            <a:pPr lvl="1"/>
            <a:r>
              <a:rPr lang="de-DE" dirty="0"/>
              <a:t>abhängig von der Bildschirmgröße und Verwendung</a:t>
            </a:r>
          </a:p>
          <a:p>
            <a:pPr lvl="1"/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5999925" y="6477000"/>
            <a:ext cx="626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2"/>
              </a:rPr>
              <a:t>https://msdn.microsoft.com/de-de/library/windows/apps/dn958437.aspx</a:t>
            </a:r>
            <a:r>
              <a:rPr lang="de-DE" sz="1400" dirty="0"/>
              <a:t> 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668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Interaktionsbereiche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" y="1607409"/>
            <a:ext cx="8704871" cy="391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4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Contentbereiche</a:t>
            </a:r>
            <a:endParaRPr lang="de-A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1" y="1472477"/>
            <a:ext cx="9481614" cy="425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5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Content-</a:t>
            </a:r>
            <a:r>
              <a:rPr lang="de-AT" dirty="0" err="1"/>
              <a:t>Browsing</a:t>
            </a:r>
            <a:r>
              <a:rPr lang="de-AT" dirty="0"/>
              <a:t> mit Touch</a:t>
            </a:r>
          </a:p>
          <a:p>
            <a:pPr lvl="1"/>
            <a:r>
              <a:rPr lang="de-AT" dirty="0" err="1"/>
              <a:t>SemanticZoom</a:t>
            </a:r>
            <a:endParaRPr lang="de-A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7" y="3159135"/>
            <a:ext cx="5516334" cy="323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Visuelles Feedback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3" y="2484472"/>
            <a:ext cx="6035780" cy="337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0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Aktionen reversibel gestalten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" y="2349539"/>
            <a:ext cx="6055225" cy="357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3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Zeitgesteuerte Gesten vermeiden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01" y="2417005"/>
            <a:ext cx="3066243" cy="330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Touch vs. Mauseingabe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25" y="2532416"/>
            <a:ext cx="6274368" cy="352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52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Touch vs. Mauseingabe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3" y="2619404"/>
            <a:ext cx="10994251" cy="350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Touch Interaction 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Touch vs. Mauseingabe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918" y="123150"/>
            <a:ext cx="2553246" cy="719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3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5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30923" y="192917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From a UI standpoint, we believe a large majority of these decisions/challenges </a:t>
            </a:r>
            <a:br>
              <a:rPr lang="en-US" sz="4400" dirty="0"/>
            </a:br>
            <a:r>
              <a:rPr lang="en-US" sz="4400" dirty="0"/>
              <a:t>can be answered by pivoting on </a:t>
            </a:r>
            <a:br>
              <a:rPr lang="en-US" sz="4400" dirty="0"/>
            </a:br>
            <a:r>
              <a:rPr lang="en-US" sz="4400" b="1" dirty="0"/>
              <a:t>window size </a:t>
            </a:r>
            <a:r>
              <a:rPr lang="en-US" sz="4400" dirty="0"/>
              <a:t>and, </a:t>
            </a:r>
            <a:r>
              <a:rPr lang="en-US" sz="4400" b="1" dirty="0"/>
              <a:t>if necessary, capabilities</a:t>
            </a:r>
            <a:r>
              <a:rPr lang="en-US" sz="4400" dirty="0"/>
              <a:t>.</a:t>
            </a:r>
            <a:endParaRPr lang="de-AT" sz="4400" dirty="0"/>
          </a:p>
        </p:txBody>
      </p:sp>
      <p:sp>
        <p:nvSpPr>
          <p:cNvPr id="4" name="Textfeld 3"/>
          <p:cNvSpPr txBox="1"/>
          <p:nvPr/>
        </p:nvSpPr>
        <p:spPr>
          <a:xfrm>
            <a:off x="623038" y="1538886"/>
            <a:ext cx="7152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“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048879" y="3400934"/>
            <a:ext cx="7296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500" dirty="0">
                <a:solidFill>
                  <a:schemeClr val="bg1">
                    <a:lumMod val="65000"/>
                  </a:schemeClr>
                </a:solidFill>
                <a:latin typeface="Adobe Caslon Pro" panose="0205050205050A020403" pitchFamily="18" charset="0"/>
                <a:cs typeface="Consolas" panose="020B0609020204030204" pitchFamily="49" charset="0"/>
              </a:rPr>
              <a:t>„</a:t>
            </a:r>
          </a:p>
        </p:txBody>
      </p:sp>
    </p:spTree>
    <p:extLst>
      <p:ext uri="{BB962C8B-B14F-4D97-AF65-F5344CB8AC3E}">
        <p14:creationId xmlns:p14="http://schemas.microsoft.com/office/powerpoint/2010/main" val="215173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3871"/>
            <a:ext cx="5316923" cy="2880000"/>
          </a:xfrm>
          <a:prstGeom prst="rect">
            <a:avLst/>
          </a:prstGeom>
          <a:ln w="3175">
            <a:solidFill>
              <a:srgbClr val="84C6F8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Responsive</a:t>
            </a:r>
            <a:r>
              <a:rPr lang="de-DE" dirty="0"/>
              <a:t> Design im Web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52" y="2243546"/>
            <a:ext cx="3807000" cy="324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901" y="2990336"/>
            <a:ext cx="2511000" cy="32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526" y="3451654"/>
            <a:ext cx="15608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Effective</a:t>
            </a:r>
            <a:r>
              <a:rPr lang="de-DE" dirty="0"/>
              <a:t> Pixels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0020" cy="4351338"/>
          </a:xfrm>
        </p:spPr>
        <p:txBody>
          <a:bodyPr/>
          <a:lstStyle/>
          <a:p>
            <a:r>
              <a:rPr lang="de-DE" dirty="0"/>
              <a:t>Tatsächliche Pixel != Design-Pixel</a:t>
            </a:r>
          </a:p>
          <a:p>
            <a:r>
              <a:rPr lang="de-DE" dirty="0"/>
              <a:t>Auflösung und DPI spielen keine Rolle beim Design</a:t>
            </a:r>
          </a:p>
          <a:p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74" y="1161090"/>
            <a:ext cx="6628571" cy="501587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4703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9" y="1593344"/>
            <a:ext cx="6444000" cy="48153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Effective</a:t>
            </a:r>
            <a:r>
              <a:rPr lang="de-DE" dirty="0"/>
              <a:t> Pixels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0020" cy="4351338"/>
          </a:xfrm>
        </p:spPr>
        <p:txBody>
          <a:bodyPr/>
          <a:lstStyle/>
          <a:p>
            <a:r>
              <a:rPr lang="de-DE" dirty="0"/>
              <a:t>Automatische Skalierung</a:t>
            </a:r>
          </a:p>
          <a:p>
            <a:r>
              <a:rPr lang="de-DE" dirty="0"/>
              <a:t>Faktor 4</a:t>
            </a:r>
          </a:p>
          <a:p>
            <a:r>
              <a:rPr lang="de-DE" dirty="0"/>
              <a:t>Beachten bei</a:t>
            </a:r>
          </a:p>
          <a:p>
            <a:pPr lvl="1"/>
            <a:r>
              <a:rPr lang="de-DE" dirty="0"/>
              <a:t>Margin</a:t>
            </a:r>
          </a:p>
          <a:p>
            <a:pPr lvl="1"/>
            <a:r>
              <a:rPr lang="de-DE" dirty="0"/>
              <a:t>Size (nicht </a:t>
            </a:r>
            <a:r>
              <a:rPr lang="de-DE" dirty="0" err="1"/>
              <a:t>FontSize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Position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9" y="1593850"/>
            <a:ext cx="6443323" cy="481488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1226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Responsive Design Patterns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199" y="5591175"/>
            <a:ext cx="11630025" cy="5857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https://msdn.microsoft.com/en-us/library/windows/apps/dn958435.aspx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16836"/>
            <a:ext cx="6724650" cy="36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/>
              <a:t>Resize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1458"/>
            <a:ext cx="9409523" cy="53333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042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/>
              <a:t>Reflow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516"/>
            <a:ext cx="9409523" cy="505396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24217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/>
              <a:t>Reposition</a:t>
            </a:r>
            <a:endParaRPr lang="de-AT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663"/>
            <a:ext cx="9409523" cy="510476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3025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/>
              <a:t>Reveal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Hide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4941"/>
            <a:ext cx="9409523" cy="505396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2544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/>
              <a:t>Replace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1290"/>
            <a:ext cx="9409523" cy="504127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34019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33350"/>
            <a:ext cx="2076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41875 0.4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 err="1"/>
              <a:t>Rearchitect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23" y="1392320"/>
            <a:ext cx="5178477" cy="554187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https://msdn.microsoft.com/en-us/library/windows/apps/dn958435.aspx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79458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/>
              <a:t>RESPONSIVE DESIGN PATTERNS</a:t>
            </a:r>
            <a:br>
              <a:rPr lang="de-DE" sz="1800" dirty="0"/>
            </a:br>
            <a:r>
              <a:rPr lang="de-DE" dirty="0"/>
              <a:t>Design Breakpoints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https://msdn.microsoft.com/en-us/library/windows/apps/dn958435.aspx</a:t>
            </a:r>
            <a:endParaRPr lang="de-AT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968"/>
            <a:ext cx="10734675" cy="45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Responsive</a:t>
            </a:r>
            <a:r>
              <a:rPr lang="de-DE" dirty="0"/>
              <a:t> Layout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SplitView</a:t>
            </a:r>
            <a:endParaRPr lang="de-DE" dirty="0"/>
          </a:p>
          <a:p>
            <a:r>
              <a:rPr lang="de-DE" dirty="0" err="1"/>
              <a:t>RelativePanel</a:t>
            </a:r>
            <a:endParaRPr lang="de-DE" dirty="0"/>
          </a:p>
          <a:p>
            <a:r>
              <a:rPr lang="de-DE" dirty="0" err="1"/>
              <a:t>VisualStateTrigger</a:t>
            </a:r>
            <a:r>
              <a:rPr lang="de-DE" dirty="0"/>
              <a:t> (</a:t>
            </a:r>
            <a:r>
              <a:rPr lang="de-DE" dirty="0" err="1"/>
              <a:t>AdaptiveTrigger</a:t>
            </a:r>
            <a:r>
              <a:rPr lang="de-DE" dirty="0"/>
              <a:t>, </a:t>
            </a:r>
            <a:r>
              <a:rPr lang="de-DE" dirty="0" err="1"/>
              <a:t>StateTrigger</a:t>
            </a:r>
            <a:r>
              <a:rPr lang="de-DE" dirty="0"/>
              <a:t>, eigene)</a:t>
            </a:r>
          </a:p>
          <a:p>
            <a:r>
              <a:rPr lang="de-DE" dirty="0"/>
              <a:t>Back-Button</a:t>
            </a:r>
          </a:p>
          <a:p>
            <a:r>
              <a:rPr lang="de-DE" dirty="0" err="1"/>
              <a:t>Continuum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3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Vergessliche Apps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de-DE" dirty="0"/>
              <a:t>Apps werden vom Betriebssystem „</a:t>
            </a:r>
            <a:r>
              <a:rPr lang="de-DE" dirty="0" err="1"/>
              <a:t>suspended</a:t>
            </a:r>
            <a:r>
              <a:rPr lang="de-DE" dirty="0"/>
              <a:t>“ und ev. „</a:t>
            </a:r>
            <a:r>
              <a:rPr lang="de-DE" dirty="0" err="1"/>
              <a:t>terminated</a:t>
            </a:r>
            <a:r>
              <a:rPr lang="de-DE" dirty="0"/>
              <a:t>“</a:t>
            </a:r>
          </a:p>
          <a:p>
            <a:r>
              <a:rPr lang="de-DE" dirty="0"/>
              <a:t>Gründe für Beendigung abfragen</a:t>
            </a:r>
          </a:p>
          <a:p>
            <a:pPr lvl="1"/>
            <a:r>
              <a:rPr lang="de-DE" dirty="0" err="1"/>
              <a:t>Terminated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Daten wiederherstellen</a:t>
            </a:r>
          </a:p>
          <a:p>
            <a:pPr lvl="1"/>
            <a:r>
              <a:rPr lang="de-DE" dirty="0" err="1"/>
              <a:t>ClosedByUser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Neustart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NotRunning</a:t>
            </a:r>
            <a:r>
              <a:rPr lang="de-DE" dirty="0">
                <a:sym typeface="Wingdings" panose="05000000000000000000" pitchFamily="2" charset="2"/>
              </a:rPr>
              <a:t>  Neustart</a:t>
            </a:r>
          </a:p>
          <a:p>
            <a:r>
              <a:rPr lang="de-DE" dirty="0">
                <a:sym typeface="Wingdings" panose="05000000000000000000" pitchFamily="2" charset="2"/>
              </a:rPr>
              <a:t>Zeitlichen Abstand miteinbeziehen?</a:t>
            </a:r>
          </a:p>
          <a:p>
            <a:r>
              <a:rPr lang="de-DE" dirty="0">
                <a:sym typeface="Wingdings" panose="05000000000000000000" pitchFamily="2" charset="2"/>
              </a:rPr>
              <a:t>Testen in Visual Studio</a:t>
            </a:r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10646"/>
          <a:stretch/>
        </p:blipFill>
        <p:spPr>
          <a:xfrm>
            <a:off x="7191376" y="1690688"/>
            <a:ext cx="4572000" cy="279047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28777" y="6550025"/>
            <a:ext cx="618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Quelle</a:t>
            </a:r>
            <a:r>
              <a:rPr lang="en-US" sz="1400" dirty="0"/>
              <a:t>: </a:t>
            </a:r>
            <a:r>
              <a:rPr lang="de-DE" sz="1400" dirty="0">
                <a:hlinkClick r:id="rId3"/>
              </a:rPr>
              <a:t>https://msdn.microsoft.com/en-us/library/windows/apps/mt243287.aspx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4017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</a:p>
        </p:txBody>
      </p:sp>
    </p:spTree>
    <p:extLst>
      <p:ext uri="{BB962C8B-B14F-4D97-AF65-F5344CB8AC3E}">
        <p14:creationId xmlns:p14="http://schemas.microsoft.com/office/powerpoint/2010/main" val="316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Adaptive Toast Templates</a:t>
            </a:r>
            <a:endParaRPr lang="de-AT" dirty="0"/>
          </a:p>
        </p:txBody>
      </p:sp>
      <p:grpSp>
        <p:nvGrpSpPr>
          <p:cNvPr id="6" name="Group 10"/>
          <p:cNvGrpSpPr/>
          <p:nvPr/>
        </p:nvGrpSpPr>
        <p:grpSpPr>
          <a:xfrm>
            <a:off x="4674017" y="1690688"/>
            <a:ext cx="2088095" cy="1566698"/>
            <a:chOff x="4463630" y="3108707"/>
            <a:chExt cx="2088095" cy="1566698"/>
          </a:xfrm>
        </p:grpSpPr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3108707"/>
              <a:ext cx="2088095" cy="1566698"/>
            </a:xfrm>
            <a:prstGeom prst="rect">
              <a:avLst/>
            </a:prstGeom>
          </p:spPr>
        </p:pic>
        <p:pic>
          <p:nvPicPr>
            <p:cNvPr id="23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217" y="3651276"/>
              <a:ext cx="1878508" cy="760386"/>
            </a:xfrm>
            <a:prstGeom prst="rect">
              <a:avLst/>
            </a:prstGeom>
          </p:spPr>
        </p:pic>
      </p:grpSp>
      <p:grpSp>
        <p:nvGrpSpPr>
          <p:cNvPr id="7" name="Group 16"/>
          <p:cNvGrpSpPr/>
          <p:nvPr/>
        </p:nvGrpSpPr>
        <p:grpSpPr>
          <a:xfrm>
            <a:off x="6972346" y="1698460"/>
            <a:ext cx="2081135" cy="1558925"/>
            <a:chOff x="6761959" y="3116479"/>
            <a:chExt cx="2081135" cy="1558925"/>
          </a:xfrm>
        </p:grpSpPr>
        <p:pic>
          <p:nvPicPr>
            <p:cNvPr id="20" name="Picture 17" descr="http://osguni/AssetsThreshold/00/00/00/00/00/0A/2C_Desktop_Desktop_5Colo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959" y="3116479"/>
              <a:ext cx="2078355" cy="15589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1" name="Picture 11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574" y="3635221"/>
              <a:ext cx="1874520" cy="777240"/>
            </a:xfrm>
            <a:prstGeom prst="rect">
              <a:avLst/>
            </a:prstGeom>
          </p:spPr>
        </p:pic>
      </p:grpSp>
      <p:grpSp>
        <p:nvGrpSpPr>
          <p:cNvPr id="8" name="Group 18"/>
          <p:cNvGrpSpPr/>
          <p:nvPr/>
        </p:nvGrpSpPr>
        <p:grpSpPr>
          <a:xfrm>
            <a:off x="9286018" y="1690688"/>
            <a:ext cx="2067782" cy="1551457"/>
            <a:chOff x="9075631" y="3108707"/>
            <a:chExt cx="2067782" cy="1551457"/>
          </a:xfrm>
        </p:grpSpPr>
        <p:pic>
          <p:nvPicPr>
            <p:cNvPr id="18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631" y="3108707"/>
              <a:ext cx="2067782" cy="1551457"/>
            </a:xfrm>
            <a:prstGeom prst="rect">
              <a:avLst/>
            </a:prstGeom>
          </p:spPr>
        </p:pic>
        <p:pic>
          <p:nvPicPr>
            <p:cNvPr id="19" name="Picture 13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815" y="3626376"/>
              <a:ext cx="1865376" cy="768096"/>
            </a:xfrm>
            <a:prstGeom prst="rect">
              <a:avLst/>
            </a:prstGeom>
          </p:spPr>
        </p:pic>
      </p:grpSp>
      <p:grpSp>
        <p:nvGrpSpPr>
          <p:cNvPr id="9" name="Group 24"/>
          <p:cNvGrpSpPr/>
          <p:nvPr/>
        </p:nvGrpSpPr>
        <p:grpSpPr>
          <a:xfrm>
            <a:off x="4674017" y="3824287"/>
            <a:ext cx="2075058" cy="1153732"/>
            <a:chOff x="4463630" y="5242306"/>
            <a:chExt cx="2075058" cy="1153732"/>
          </a:xfrm>
        </p:grpSpPr>
        <p:pic>
          <p:nvPicPr>
            <p:cNvPr id="16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5242306"/>
              <a:ext cx="2075058" cy="1153732"/>
            </a:xfrm>
            <a:prstGeom prst="rect">
              <a:avLst/>
            </a:prstGeom>
          </p:spPr>
        </p:pic>
        <p:pic>
          <p:nvPicPr>
            <p:cNvPr id="17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30" y="5245336"/>
              <a:ext cx="2075058" cy="924093"/>
            </a:xfrm>
            <a:prstGeom prst="rect">
              <a:avLst/>
            </a:prstGeom>
          </p:spPr>
        </p:pic>
      </p:grpSp>
      <p:grpSp>
        <p:nvGrpSpPr>
          <p:cNvPr id="10" name="Group 23"/>
          <p:cNvGrpSpPr/>
          <p:nvPr/>
        </p:nvGrpSpPr>
        <p:grpSpPr>
          <a:xfrm>
            <a:off x="6972346" y="3824287"/>
            <a:ext cx="2124053" cy="1150556"/>
            <a:chOff x="6761959" y="5242306"/>
            <a:chExt cx="2124053" cy="1150556"/>
          </a:xfrm>
        </p:grpSpPr>
        <p:pic>
          <p:nvPicPr>
            <p:cNvPr id="14" name="Picture 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23"/>
            <a:stretch/>
          </p:blipFill>
          <p:spPr>
            <a:xfrm>
              <a:off x="6761959" y="5242306"/>
              <a:ext cx="2124053" cy="1150556"/>
            </a:xfrm>
            <a:prstGeom prst="rect">
              <a:avLst/>
            </a:prstGeom>
          </p:spPr>
        </p:pic>
        <p:pic>
          <p:nvPicPr>
            <p:cNvPr id="15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959" y="5242307"/>
              <a:ext cx="2124053" cy="971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>
            <a:off x="9286927" y="3824287"/>
            <a:ext cx="2055856" cy="1143056"/>
            <a:chOff x="9076540" y="5242306"/>
            <a:chExt cx="2055856" cy="1143056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540" y="5242306"/>
              <a:ext cx="2055856" cy="1143056"/>
            </a:xfrm>
            <a:prstGeom prst="rect">
              <a:avLst/>
            </a:prstGeom>
          </p:spPr>
        </p:pic>
        <p:pic>
          <p:nvPicPr>
            <p:cNvPr id="13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662" y="5250322"/>
              <a:ext cx="2047734" cy="936497"/>
            </a:xfrm>
            <a:prstGeom prst="rect">
              <a:avLst/>
            </a:prstGeom>
          </p:spPr>
        </p:pic>
      </p:grpSp>
      <p:pic>
        <p:nvPicPr>
          <p:cNvPr id="2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1698460"/>
            <a:ext cx="3095286" cy="54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Toast mit Aktionen</a:t>
            </a:r>
            <a:endParaRPr lang="de-AT" dirty="0"/>
          </a:p>
        </p:txBody>
      </p:sp>
      <p:sp>
        <p:nvSpPr>
          <p:cNvPr id="4" name="Cortana XML"/>
          <p:cNvSpPr txBox="1"/>
          <p:nvPr/>
        </p:nvSpPr>
        <p:spPr>
          <a:xfrm>
            <a:off x="4267200" y="1851848"/>
            <a:ext cx="7711440" cy="48167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&lt;toast&gt;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&lt;binding template=“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ToastGeneric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&lt;text&gt;Time to leave&lt;/text&gt;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&lt;text&gt;With traffic…&lt;/text&gt;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&lt;image placement=“inline”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=“map.png”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&lt;input title=“Snooze for” id="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snoozeTime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type="selections"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defaultSelection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=“5"&gt;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&lt;selection id="5" content="5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&lt;selection id="10" content="10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&lt;selection id="20" content="20 minutes"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&lt;/input&gt;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="system" arguments="snooze"</a:t>
            </a:r>
            <a:b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hint-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inputId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snoozeTime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content=""/&gt;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="system" arguments="dismiss"</a:t>
            </a:r>
            <a:b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content=""/&gt;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&lt;/toast&gt;</a:t>
            </a:r>
          </a:p>
        </p:txBody>
      </p:sp>
      <p:pic>
        <p:nvPicPr>
          <p:cNvPr id="5" name="Cortana Remin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4311"/>
            <a:ext cx="3055969" cy="39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Toast mit Aktionen</a:t>
            </a:r>
            <a:endParaRPr lang="de-AT" dirty="0"/>
          </a:p>
        </p:txBody>
      </p:sp>
      <p:pic>
        <p:nvPicPr>
          <p:cNvPr id="4" name="Messaging Toa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8" y="1690688"/>
            <a:ext cx="4799414" cy="3796105"/>
          </a:xfrm>
          <a:prstGeom prst="rect">
            <a:avLst/>
          </a:prstGeom>
        </p:spPr>
      </p:pic>
      <p:sp>
        <p:nvSpPr>
          <p:cNvPr id="5" name="Messaging XML"/>
          <p:cNvSpPr txBox="1"/>
          <p:nvPr/>
        </p:nvSpPr>
        <p:spPr>
          <a:xfrm>
            <a:off x="5897952" y="2177135"/>
            <a:ext cx="6029520" cy="38164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&lt;toast&gt;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&lt;binding template=“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ToastGeneric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&lt;text&gt;Torrance Shum&lt;/text&gt;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&lt;text&gt;This is…&lt;/text&gt;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&lt;image placement=“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appLogoOverride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=“Torrance.png”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&lt;/binding&gt;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&lt;/visual&gt;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&lt;input id="1" type="text"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&lt;action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activationType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="background"</a:t>
            </a:r>
            <a:b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arguments="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quickReply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" hint-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inputId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="1"</a:t>
            </a:r>
            <a:b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content="" </a:t>
            </a: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imageUri</a:t>
            </a: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="send.png" /&gt;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&lt;/actions&gt;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&lt;/toast&gt;</a:t>
            </a:r>
          </a:p>
        </p:txBody>
      </p:sp>
    </p:spTree>
    <p:extLst>
      <p:ext uri="{BB962C8B-B14F-4D97-AF65-F5344CB8AC3E}">
        <p14:creationId xmlns:p14="http://schemas.microsoft.com/office/powerpoint/2010/main" val="27090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Cortana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08800" cy="4351338"/>
          </a:xfrm>
        </p:spPr>
        <p:txBody>
          <a:bodyPr/>
          <a:lstStyle/>
          <a:p>
            <a:r>
              <a:rPr lang="de-AT" dirty="0"/>
              <a:t>Einfache Integration am Windows Phone schon jetzt mittels </a:t>
            </a:r>
            <a:r>
              <a:rPr lang="de-AT" dirty="0" err="1"/>
              <a:t>VoiceCommands</a:t>
            </a:r>
            <a:r>
              <a:rPr lang="de-AT" dirty="0"/>
              <a:t> möglich</a:t>
            </a:r>
          </a:p>
          <a:p>
            <a:pPr lvl="1"/>
            <a:r>
              <a:rPr lang="de-AT" dirty="0"/>
              <a:t>„Audio Recorder: Starte Aufnahme“</a:t>
            </a:r>
          </a:p>
          <a:p>
            <a:r>
              <a:rPr lang="de-AT" dirty="0"/>
              <a:t>Erweiterte Möglichkeiten für Spracherkennung innerhalb der App</a:t>
            </a:r>
          </a:p>
          <a:p>
            <a:r>
              <a:rPr lang="de-DE" dirty="0"/>
              <a:t>„Cortana </a:t>
            </a:r>
            <a:r>
              <a:rPr lang="de-DE" dirty="0" err="1"/>
              <a:t>as</a:t>
            </a:r>
            <a:r>
              <a:rPr lang="de-DE" dirty="0"/>
              <a:t> a Service“: Kommunikation zwischen Cortana und Background-Tasks</a:t>
            </a:r>
            <a:endParaRPr lang="de-AT" dirty="0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0"/>
          <a:stretch/>
        </p:blipFill>
        <p:spPr>
          <a:xfrm>
            <a:off x="7581900" y="1374140"/>
            <a:ext cx="3771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farm3.staticflickr.com/2649/3949510671_2e94e5bb3d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3" t="-28051" r="5752"/>
          <a:stretch/>
        </p:blipFill>
        <p:spPr bwMode="auto">
          <a:xfrm>
            <a:off x="140990" y="-141254"/>
            <a:ext cx="3955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" y="6432126"/>
            <a:ext cx="5027650" cy="369522"/>
          </a:xfrm>
          <a:prstGeom prst="rect">
            <a:avLst/>
          </a:prstGeom>
          <a:noFill/>
        </p:spPr>
        <p:txBody>
          <a:bodyPr wrap="none" lIns="108835" tIns="54418" rIns="108835" bIns="54418" rtlCol="0">
            <a:spAutoFit/>
          </a:bodyPr>
          <a:lstStyle/>
          <a:p>
            <a:r>
              <a:rPr lang="de-AT" sz="1687" dirty="0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© flickr.com | Creative Common </a:t>
            </a:r>
            <a:r>
              <a:rPr lang="de-AT" sz="1687" dirty="0" err="1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Licence</a:t>
            </a:r>
            <a:r>
              <a:rPr lang="de-AT" sz="1687" dirty="0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</a:rPr>
              <a:t> | </a:t>
            </a:r>
            <a:r>
              <a:rPr lang="de-AT" sz="1687" dirty="0" err="1">
                <a:solidFill>
                  <a:schemeClr val="tx1">
                    <a:lumMod val="50000"/>
                  </a:schemeClr>
                </a:solidFill>
                <a:latin typeface="Segoe UI Light" pitchFamily="34" charset="0"/>
                <a:cs typeface="Segoe UI Light" pitchFamily="34" charset="0"/>
                <a:hlinkClick r:id="rId3"/>
              </a:rPr>
              <a:t>orangeacid</a:t>
            </a:r>
            <a:endParaRPr lang="de-AT" sz="1687" dirty="0">
              <a:solidFill>
                <a:schemeClr val="tx1">
                  <a:lumMod val="50000"/>
                </a:schemeClr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</a:p>
        </p:txBody>
      </p:sp>
    </p:spTree>
    <p:extLst>
      <p:ext uri="{BB962C8B-B14F-4D97-AF65-F5344CB8AC3E}">
        <p14:creationId xmlns:p14="http://schemas.microsoft.com/office/powerpoint/2010/main" val="22703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13" grpId="0" animBg="1"/>
      <p:bldP spid="15" grpId="0" animBg="1"/>
      <p:bldP spid="16" grpId="0" animBg="1"/>
      <p:bldP spid="17" grpId="0" animBg="1"/>
      <p:bldP spid="9" grpId="0" build="allAtOnce" animBg="1"/>
      <p:bldP spid="10" grpId="0" build="allAtOnce" animBg="1"/>
      <p:bldP spid="11" grpId="0" build="allAtOnce" animBg="1"/>
      <p:bldP spid="12" grpId="0" build="allAtOnce" animBg="1"/>
      <p:bldP spid="14" grpId="0" build="allAtOnce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Cortana-Integration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de-DE" dirty="0"/>
              <a:t>Windows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-Projekt</a:t>
            </a:r>
          </a:p>
          <a:p>
            <a:r>
              <a:rPr lang="de-DE" dirty="0" err="1"/>
              <a:t>IBackgroundTask</a:t>
            </a:r>
            <a:r>
              <a:rPr lang="de-DE" dirty="0"/>
              <a:t> implementieren</a:t>
            </a:r>
          </a:p>
          <a:p>
            <a:pPr lvl="1"/>
            <a:r>
              <a:rPr lang="de-DE" dirty="0"/>
              <a:t>Run-Methode als </a:t>
            </a:r>
            <a:r>
              <a:rPr lang="de-DE" dirty="0" err="1"/>
              <a:t>Einsprungspunkt</a:t>
            </a:r>
            <a:endParaRPr lang="de-DE" dirty="0"/>
          </a:p>
          <a:p>
            <a:r>
              <a:rPr lang="de-DE" dirty="0"/>
              <a:t>Background-Task als </a:t>
            </a:r>
            <a:r>
              <a:rPr lang="de-DE" dirty="0" err="1"/>
              <a:t>AppService</a:t>
            </a:r>
            <a:r>
              <a:rPr lang="de-DE" dirty="0"/>
              <a:t> im </a:t>
            </a:r>
            <a:r>
              <a:rPr lang="de-DE" dirty="0" err="1"/>
              <a:t>package.appxmanifest</a:t>
            </a:r>
            <a:r>
              <a:rPr lang="de-DE" dirty="0"/>
              <a:t> eintragen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3741420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Cortana-Integration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VCD (Voice Command Definition)-Datei erzeugen</a:t>
            </a:r>
          </a:p>
          <a:p>
            <a:r>
              <a:rPr lang="de-DE" dirty="0" err="1"/>
              <a:t>Commands</a:t>
            </a:r>
            <a:r>
              <a:rPr lang="de-DE" dirty="0"/>
              <a:t> registrieren:  </a:t>
            </a:r>
            <a:r>
              <a:rPr lang="de-DE" dirty="0" err="1"/>
              <a:t>InstallCommandSetsFromStorageFileAsync</a:t>
            </a:r>
            <a:endParaRPr lang="de-DE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7662"/>
            <a:ext cx="5429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7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VoiceCommandResponse</a:t>
            </a:r>
            <a:endParaRPr lang="de-AT" dirty="0"/>
          </a:p>
        </p:txBody>
      </p:sp>
      <p:grpSp>
        <p:nvGrpSpPr>
          <p:cNvPr id="4" name="Group 118"/>
          <p:cNvGrpSpPr/>
          <p:nvPr/>
        </p:nvGrpSpPr>
        <p:grpSpPr>
          <a:xfrm>
            <a:off x="729006" y="1901873"/>
            <a:ext cx="2821259" cy="5029200"/>
            <a:chOff x="7208837" y="1901873"/>
            <a:chExt cx="2821259" cy="5029200"/>
          </a:xfrm>
        </p:grpSpPr>
        <p:pic>
          <p:nvPicPr>
            <p:cNvPr id="5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8837" y="1901873"/>
              <a:ext cx="2821259" cy="5029200"/>
            </a:xfrm>
            <a:prstGeom prst="rect">
              <a:avLst/>
            </a:prstGeom>
          </p:spPr>
        </p:pic>
        <p:sp>
          <p:nvSpPr>
            <p:cNvPr id="6" name="TextBox 120"/>
            <p:cNvSpPr txBox="1"/>
            <p:nvPr/>
          </p:nvSpPr>
          <p:spPr>
            <a:xfrm>
              <a:off x="7683798" y="2430462"/>
              <a:ext cx="2192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rgbClr val="404040"/>
                  </a:solidFill>
                  <a:cs typeface="Segoe UI" panose="020B0502040204020203" pitchFamily="34" charset="0"/>
                </a:rPr>
                <a:t>Which trip would you like to cancel?</a:t>
              </a:r>
            </a:p>
          </p:txBody>
        </p:sp>
        <p:grpSp>
          <p:nvGrpSpPr>
            <p:cNvPr id="7" name="Group 121"/>
            <p:cNvGrpSpPr/>
            <p:nvPr/>
          </p:nvGrpSpPr>
          <p:grpSpPr>
            <a:xfrm>
              <a:off x="8111412" y="2866702"/>
              <a:ext cx="999643" cy="402710"/>
              <a:chOff x="4902678" y="9334755"/>
              <a:chExt cx="869612" cy="435838"/>
            </a:xfrm>
          </p:grpSpPr>
          <p:sp>
            <p:nvSpPr>
              <p:cNvPr id="26" name="Rectangle 175"/>
              <p:cNvSpPr/>
              <p:nvPr/>
            </p:nvSpPr>
            <p:spPr>
              <a:xfrm>
                <a:off x="4911612" y="9504117"/>
                <a:ext cx="86067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May 14</a:t>
                </a:r>
                <a:r>
                  <a:rPr lang="en-US" sz="1000" baseline="30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</a:p>
            </p:txBody>
          </p:sp>
          <p:sp>
            <p:nvSpPr>
              <p:cNvPr id="27" name="Rectangle 176"/>
              <p:cNvSpPr/>
              <p:nvPr/>
            </p:nvSpPr>
            <p:spPr>
              <a:xfrm>
                <a:off x="4902678" y="9334755"/>
                <a:ext cx="671028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Las Vegas</a:t>
                </a:r>
              </a:p>
            </p:txBody>
          </p:sp>
        </p:grpSp>
        <p:grpSp>
          <p:nvGrpSpPr>
            <p:cNvPr id="8" name="Group 122"/>
            <p:cNvGrpSpPr/>
            <p:nvPr/>
          </p:nvGrpSpPr>
          <p:grpSpPr>
            <a:xfrm>
              <a:off x="8100262" y="3478383"/>
              <a:ext cx="999643" cy="402710"/>
              <a:chOff x="4902678" y="9334755"/>
              <a:chExt cx="869612" cy="435838"/>
            </a:xfrm>
          </p:grpSpPr>
          <p:sp>
            <p:nvSpPr>
              <p:cNvPr id="24" name="Rectangle 173"/>
              <p:cNvSpPr/>
              <p:nvPr/>
            </p:nvSpPr>
            <p:spPr>
              <a:xfrm>
                <a:off x="4911612" y="9504117"/>
                <a:ext cx="86067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May 28</a:t>
                </a:r>
                <a:r>
                  <a:rPr lang="en-US" sz="1000" baseline="30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</a:p>
            </p:txBody>
          </p:sp>
          <p:sp>
            <p:nvSpPr>
              <p:cNvPr id="25" name="Rectangle 174"/>
              <p:cNvSpPr/>
              <p:nvPr/>
            </p:nvSpPr>
            <p:spPr>
              <a:xfrm>
                <a:off x="4902678" y="9334755"/>
                <a:ext cx="690551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San Diego</a:t>
                </a:r>
              </a:p>
            </p:txBody>
          </p:sp>
        </p:grpSp>
        <p:sp>
          <p:nvSpPr>
            <p:cNvPr id="9" name="Rectangle 123"/>
            <p:cNvSpPr/>
            <p:nvPr/>
          </p:nvSpPr>
          <p:spPr>
            <a:xfrm>
              <a:off x="7546289" y="4662339"/>
              <a:ext cx="188580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050" dirty="0">
                  <a:solidFill>
                    <a:srgbClr val="5AACEB"/>
                  </a:solidFill>
                  <a:cs typeface="Segoe UI" panose="020B0502040204020203" pitchFamily="34" charset="0"/>
                </a:rPr>
                <a:t> Go to Adventure Works</a:t>
              </a:r>
            </a:p>
          </p:txBody>
        </p:sp>
        <p:grpSp>
          <p:nvGrpSpPr>
            <p:cNvPr id="10" name="Group 124"/>
            <p:cNvGrpSpPr/>
            <p:nvPr/>
          </p:nvGrpSpPr>
          <p:grpSpPr>
            <a:xfrm>
              <a:off x="8111410" y="4063910"/>
              <a:ext cx="1156737" cy="402710"/>
              <a:chOff x="4902678" y="9334755"/>
              <a:chExt cx="1006272" cy="435838"/>
            </a:xfrm>
          </p:grpSpPr>
          <p:sp>
            <p:nvSpPr>
              <p:cNvPr id="22" name="Rectangle 171"/>
              <p:cNvSpPr/>
              <p:nvPr/>
            </p:nvSpPr>
            <p:spPr>
              <a:xfrm>
                <a:off x="4911612" y="9504117"/>
                <a:ext cx="997338" cy="26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August 24</a:t>
                </a:r>
                <a:r>
                  <a:rPr lang="en-US" sz="1000" baseline="30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th</a:t>
                </a: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cs typeface="Segoe UI" panose="020B0502040204020203" pitchFamily="34" charset="0"/>
                  </a:rPr>
                  <a:t> 2015</a:t>
                </a:r>
              </a:p>
            </p:txBody>
          </p:sp>
          <p:sp>
            <p:nvSpPr>
              <p:cNvPr id="23" name="Rectangle 172"/>
              <p:cNvSpPr/>
              <p:nvPr/>
            </p:nvSpPr>
            <p:spPr>
              <a:xfrm>
                <a:off x="4902678" y="9334755"/>
                <a:ext cx="572020" cy="27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rgbClr val="404040"/>
                    </a:solidFill>
                    <a:cs typeface="Segoe UI" panose="020B0502040204020203" pitchFamily="34" charset="0"/>
                  </a:rPr>
                  <a:t>Phoenix</a:t>
                </a:r>
              </a:p>
            </p:txBody>
          </p:sp>
        </p:grpSp>
        <p:sp>
          <p:nvSpPr>
            <p:cNvPr id="11" name="Rectangle 125"/>
            <p:cNvSpPr/>
            <p:nvPr/>
          </p:nvSpPr>
          <p:spPr>
            <a:xfrm>
              <a:off x="7669357" y="2899765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61"/>
            <p:cNvSpPr/>
            <p:nvPr/>
          </p:nvSpPr>
          <p:spPr>
            <a:xfrm>
              <a:off x="7681559" y="3471019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62"/>
            <p:cNvSpPr/>
            <p:nvPr/>
          </p:nvSpPr>
          <p:spPr>
            <a:xfrm>
              <a:off x="7681559" y="4058488"/>
              <a:ext cx="428973" cy="428973"/>
            </a:xfrm>
            <a:prstGeom prst="rect">
              <a:avLst/>
            </a:prstGeom>
            <a:solidFill>
              <a:srgbClr val="A8C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4" name="Picture 1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1923" y="2899765"/>
              <a:ext cx="429768" cy="429768"/>
            </a:xfrm>
            <a:prstGeom prst="rect">
              <a:avLst/>
            </a:prstGeom>
          </p:spPr>
        </p:pic>
        <p:pic>
          <p:nvPicPr>
            <p:cNvPr id="15" name="Picture 1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559" y="3471019"/>
              <a:ext cx="429768" cy="429768"/>
            </a:xfrm>
            <a:prstGeom prst="rect">
              <a:avLst/>
            </a:prstGeom>
          </p:spPr>
        </p:pic>
        <p:pic>
          <p:nvPicPr>
            <p:cNvPr id="16" name="Picture 1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1559" y="4058488"/>
              <a:ext cx="429768" cy="429768"/>
            </a:xfrm>
            <a:prstGeom prst="rect">
              <a:avLst/>
            </a:prstGeom>
          </p:spPr>
        </p:pic>
        <p:grpSp>
          <p:nvGrpSpPr>
            <p:cNvPr id="19" name="Group 168"/>
            <p:cNvGrpSpPr/>
            <p:nvPr/>
          </p:nvGrpSpPr>
          <p:grpSpPr>
            <a:xfrm>
              <a:off x="8618921" y="2116644"/>
              <a:ext cx="247998" cy="292388"/>
              <a:chOff x="3855261" y="2070723"/>
              <a:chExt cx="216419" cy="255155"/>
            </a:xfrm>
          </p:grpSpPr>
          <p:sp>
            <p:nvSpPr>
              <p:cNvPr id="20" name="Rectangle 169"/>
              <p:cNvSpPr/>
              <p:nvPr/>
            </p:nvSpPr>
            <p:spPr>
              <a:xfrm>
                <a:off x="3855261" y="2082929"/>
                <a:ext cx="216419" cy="21641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170"/>
              <p:cNvSpPr txBox="1"/>
              <p:nvPr/>
            </p:nvSpPr>
            <p:spPr>
              <a:xfrm>
                <a:off x="3920910" y="2070723"/>
                <a:ext cx="119455" cy="255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900" b="1" dirty="0">
                    <a:solidFill>
                      <a:srgbClr val="FF8C00"/>
                    </a:solidFill>
                    <a:latin typeface="Mistral" panose="03090702030407020403" pitchFamily="66" charset="0"/>
                    <a:cs typeface="Segoe UI" panose="020B0502040204020203" pitchFamily="34" charset="0"/>
                  </a:rPr>
                  <a:t>A</a:t>
                </a:r>
              </a:p>
            </p:txBody>
          </p:sp>
        </p:grpSp>
      </p:grpSp>
      <p:sp>
        <p:nvSpPr>
          <p:cNvPr id="28" name="Text Placeholder 1"/>
          <p:cNvSpPr txBox="1">
            <a:spLocks/>
          </p:cNvSpPr>
          <p:nvPr/>
        </p:nvSpPr>
        <p:spPr>
          <a:xfrm>
            <a:off x="4279160" y="2076853"/>
            <a:ext cx="8930784" cy="418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2B91AF"/>
              </a:solidFill>
              <a:highlight>
                <a:srgbClr val="FFFFFF"/>
              </a:highlight>
              <a:latin typeface="Consolas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VoiceCommandResponse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VoiceCommandUserMessage </a:t>
            </a:r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cs typeface="Times New Roman" panose="02020603050405020304" pitchFamily="18" charset="0"/>
              </a:rPr>
              <a:t> 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Message;</a:t>
            </a:r>
            <a:endParaRPr lang="en-US" sz="2000">
              <a:solidFill>
                <a:srgbClr val="2B91AF"/>
              </a:solidFill>
              <a:highlight>
                <a:srgbClr val="FFFFFF"/>
              </a:highlight>
              <a:latin typeface="Consolas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VoiceCommandUserMessage </a:t>
            </a:r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cs typeface="Times New Roman" panose="02020603050405020304" pitchFamily="18" charset="0"/>
              </a:rPr>
              <a:t> 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RepeatMessage;</a:t>
            </a: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List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>
                <a:solidFill>
                  <a:srgbClr val="2B91AF"/>
                </a:solidFill>
                <a:highlight>
                  <a:srgbClr val="FFFFFF"/>
                </a:highlight>
                <a:latin typeface="Consolas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VoiceCommandContentTile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5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VoiceCommandContentTiles;</a:t>
            </a:r>
          </a:p>
          <a:p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string 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AppLaunchArgument;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271798" y="1194147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Kennenlernen und verführen.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271798" y="2167455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Gut aussehen.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71798" y="3140763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Erwartungen erfüllen.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71798" y="4114071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Aufmerksam zuhören.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71798" y="5087378"/>
            <a:ext cx="7366191" cy="867369"/>
          </a:xfrm>
          <a:prstGeom prst="rect">
            <a:avLst/>
          </a:prstGeom>
          <a:solidFill>
            <a:srgbClr val="C0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Überraschungen.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990" y="119414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Logos, Live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Tiles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Beschreibung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990" y="2167454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Windows 10 Design Guidelines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990" y="3140762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Geräte-Eigenheiten berücksichtigen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990" y="4114070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Suspend</a:t>
            </a:r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und </a:t>
            </a:r>
            <a:r>
              <a:rPr lang="de-AT" sz="1687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Resume</a:t>
            </a:r>
            <a:endParaRPr lang="de-AT" sz="1687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0990" y="5087377"/>
            <a:ext cx="3955200" cy="867369"/>
          </a:xfrm>
          <a:prstGeom prst="rect">
            <a:avLst/>
          </a:prstGeom>
          <a:solidFill>
            <a:srgbClr val="990000"/>
          </a:solidFill>
        </p:spPr>
        <p:txBody>
          <a:bodyPr wrap="square" lIns="108835" tIns="54418" rIns="108835" bIns="54418" rtlCol="0">
            <a:noAutofit/>
          </a:bodyPr>
          <a:lstStyle/>
          <a:p>
            <a:r>
              <a:rPr lang="de-AT" sz="1687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Action Center, Cortana</a:t>
            </a:r>
          </a:p>
        </p:txBody>
      </p:sp>
    </p:spTree>
    <p:extLst>
      <p:ext uri="{BB962C8B-B14F-4D97-AF65-F5344CB8AC3E}">
        <p14:creationId xmlns:p14="http://schemas.microsoft.com/office/powerpoint/2010/main" val="25672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Kennenlernen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App-Name</a:t>
            </a:r>
          </a:p>
          <a:p>
            <a:r>
              <a:rPr lang="de-DE" dirty="0"/>
              <a:t>Store-Auftritt</a:t>
            </a:r>
          </a:p>
          <a:p>
            <a:pPr lvl="1"/>
            <a:r>
              <a:rPr lang="de-DE" dirty="0"/>
              <a:t>Logo</a:t>
            </a:r>
          </a:p>
          <a:p>
            <a:pPr lvl="1"/>
            <a:r>
              <a:rPr lang="de-DE" dirty="0"/>
              <a:t>Screenshots</a:t>
            </a:r>
          </a:p>
          <a:p>
            <a:pPr lvl="1"/>
            <a:r>
              <a:rPr lang="de-DE" dirty="0"/>
              <a:t>Beschreibung</a:t>
            </a:r>
          </a:p>
          <a:p>
            <a:pPr lvl="1"/>
            <a:r>
              <a:rPr lang="de-DE" dirty="0"/>
              <a:t>Mehrsprachigkeit</a:t>
            </a:r>
          </a:p>
          <a:p>
            <a:pPr lvl="1"/>
            <a:r>
              <a:rPr lang="de-DE" dirty="0"/>
              <a:t>Testversion</a:t>
            </a:r>
          </a:p>
          <a:p>
            <a:endParaRPr lang="de-DE" dirty="0"/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73783">
            <a:off x="5587082" y="2230491"/>
            <a:ext cx="2438740" cy="243874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6987">
            <a:off x="8915060" y="267511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0" y="109057"/>
            <a:ext cx="11950218" cy="62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Metro Studio - </a:t>
            </a:r>
            <a:r>
              <a:rPr lang="de-DE" dirty="0" err="1"/>
              <a:t>Syncfusion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9625" cy="4351338"/>
          </a:xfrm>
        </p:spPr>
        <p:txBody>
          <a:bodyPr/>
          <a:lstStyle/>
          <a:p>
            <a:r>
              <a:rPr lang="de-DE" dirty="0"/>
              <a:t>Kostenlose Icon-Bibliothek</a:t>
            </a:r>
          </a:p>
          <a:p>
            <a:r>
              <a:rPr lang="de-DE" dirty="0">
                <a:hlinkClick r:id="rId2"/>
              </a:rPr>
              <a:t>http://www.syncfusion.com/downloads/metrostudio</a:t>
            </a:r>
            <a:endParaRPr lang="de-DE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825625"/>
            <a:ext cx="4972050" cy="36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oftaware">
      <a:dk1>
        <a:srgbClr val="000000"/>
      </a:dk1>
      <a:lt1>
        <a:sysClr val="window" lastClr="FFFFFF"/>
      </a:lt1>
      <a:dk2>
        <a:srgbClr val="498532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oftawar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Microsoft Office PowerPoint</Application>
  <PresentationFormat>Breitbild</PresentationFormat>
  <Paragraphs>318</Paragraphs>
  <Slides>63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4" baseType="lpstr">
      <vt:lpstr>Adobe Caslon Pro</vt:lpstr>
      <vt:lpstr>Arial</vt:lpstr>
      <vt:lpstr>Calibri</vt:lpstr>
      <vt:lpstr>Consolas</vt:lpstr>
      <vt:lpstr>Mistral</vt:lpstr>
      <vt:lpstr>Segoe UI</vt:lpstr>
      <vt:lpstr>Segoe UI Light</vt:lpstr>
      <vt:lpstr>Segoe UI Semibold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Kennenlernen</vt:lpstr>
      <vt:lpstr>PowerPoint-Präsentation</vt:lpstr>
      <vt:lpstr>Metro Studio - Syncfusion</vt:lpstr>
      <vt:lpstr>Tiles</vt:lpstr>
      <vt:lpstr>Tiles, Toasts, Notifications</vt:lpstr>
      <vt:lpstr>Adaptive Tile Templates</vt:lpstr>
      <vt:lpstr>PowerPoint-Präsentation</vt:lpstr>
      <vt:lpstr>User Experience Guidelines</vt:lpstr>
      <vt:lpstr>PowerPoint-Präsentation</vt:lpstr>
      <vt:lpstr>PowerPoint-Präsentation</vt:lpstr>
      <vt:lpstr>PowerPoint-Präsentation</vt:lpstr>
      <vt:lpstr>Application Bar</vt:lpstr>
      <vt:lpstr>Hamburger-Icon</vt:lpstr>
      <vt:lpstr>PowerPoint-Präsentation</vt:lpstr>
      <vt:lpstr>Kreis statt Rechteck.</vt:lpstr>
      <vt:lpstr>Windows 10 Design Guidelines</vt:lpstr>
      <vt:lpstr>Design Downloads</vt:lpstr>
      <vt:lpstr>PowerPoint-Präsentation</vt:lpstr>
      <vt:lpstr>PowerPoint-Präsentation</vt:lpstr>
      <vt:lpstr>Smartphones und Phablets</vt:lpstr>
      <vt:lpstr>Tablets</vt:lpstr>
      <vt:lpstr>PCs und Laptops</vt:lpstr>
      <vt:lpstr>Surface Hub</vt:lpstr>
      <vt:lpstr>IoT</vt:lpstr>
      <vt:lpstr>Interaktionsbereiche</vt:lpstr>
      <vt:lpstr>Contentbereiche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Touch Interaction Design</vt:lpstr>
      <vt:lpstr>PowerPoint-Präsentation</vt:lpstr>
      <vt:lpstr>Responsive Design im Web</vt:lpstr>
      <vt:lpstr>Effective Pixels</vt:lpstr>
      <vt:lpstr>Effective Pixels</vt:lpstr>
      <vt:lpstr>Responsive Design Patterns</vt:lpstr>
      <vt:lpstr>RESPONSIVE DESIGN PATTERNS Resize</vt:lpstr>
      <vt:lpstr>RESPONSIVE DESIGN PATTERNS Reflow</vt:lpstr>
      <vt:lpstr>RESPONSIVE DESIGN PATTERNS Reposition</vt:lpstr>
      <vt:lpstr>RESPONSIVE DESIGN PATTERNS Reveal or Hide</vt:lpstr>
      <vt:lpstr>RESPONSIVE DESIGN PATTERNS Replace</vt:lpstr>
      <vt:lpstr>RESPONSIVE DESIGN PATTERNS Rearchitect</vt:lpstr>
      <vt:lpstr>RESPONSIVE DESIGN PATTERNS Design Breakpoints</vt:lpstr>
      <vt:lpstr>Responsive Layout</vt:lpstr>
      <vt:lpstr>PowerPoint-Präsentation</vt:lpstr>
      <vt:lpstr>Vergessliche Apps</vt:lpstr>
      <vt:lpstr>PowerPoint-Präsentation</vt:lpstr>
      <vt:lpstr>Adaptive Toast Templates</vt:lpstr>
      <vt:lpstr>Toast mit Aktionen</vt:lpstr>
      <vt:lpstr>Toast mit Aktionen</vt:lpstr>
      <vt:lpstr>Cortana</vt:lpstr>
      <vt:lpstr>Cortana-Integration</vt:lpstr>
      <vt:lpstr>Cortana-Integration</vt:lpstr>
      <vt:lpstr>VoiceCommandResponse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Schacherl</dc:creator>
  <cp:lastModifiedBy>Roman Schacherl</cp:lastModifiedBy>
  <cp:revision>96</cp:revision>
  <dcterms:created xsi:type="dcterms:W3CDTF">2014-03-26T13:30:21Z</dcterms:created>
  <dcterms:modified xsi:type="dcterms:W3CDTF">2017-01-11T15:24:40Z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